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6"/>
  </p:notesMasterIdLst>
  <p:sldIdLst>
    <p:sldId id="256" r:id="rId2"/>
    <p:sldId id="291" r:id="rId3"/>
    <p:sldId id="294" r:id="rId4"/>
    <p:sldId id="308" r:id="rId5"/>
    <p:sldId id="293" r:id="rId6"/>
    <p:sldId id="302" r:id="rId7"/>
    <p:sldId id="292" r:id="rId8"/>
    <p:sldId id="295" r:id="rId9"/>
    <p:sldId id="300" r:id="rId10"/>
    <p:sldId id="306" r:id="rId11"/>
    <p:sldId id="307" r:id="rId12"/>
    <p:sldId id="297" r:id="rId13"/>
    <p:sldId id="30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B15946-60FE-4F3C-99AA-1CEA2FA023DA}">
          <p14:sldIdLst>
            <p14:sldId id="256"/>
            <p14:sldId id="291"/>
            <p14:sldId id="294"/>
            <p14:sldId id="308"/>
            <p14:sldId id="293"/>
            <p14:sldId id="302"/>
            <p14:sldId id="292"/>
            <p14:sldId id="295"/>
            <p14:sldId id="300"/>
            <p14:sldId id="306"/>
            <p14:sldId id="307"/>
            <p14:sldId id="297"/>
            <p14:sldId id="30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C2BB-F51D-49E9-812C-E40D716D40D7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4E397-B65A-4E0F-823A-AB421CFCD7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62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Too crowded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E397-B65A-4E0F-823A-AB421CFCD70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Too crowded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E397-B65A-4E0F-823A-AB421CFCD70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43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Please add references in the end of</a:t>
            </a:r>
            <a:r>
              <a:rPr lang="en-IN" baseline="0" dirty="0"/>
              <a:t> the slide for </a:t>
            </a:r>
            <a:r>
              <a:rPr lang="en-IN" baseline="0"/>
              <a:t>easy referencing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E397-B65A-4E0F-823A-AB421CFCD70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5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69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43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72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26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31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84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2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58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14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9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14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0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4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89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4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D259-5915-4773-B66D-1E8CDC8B3AD2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4995A3-FFC4-4369-99AB-37AE3D0B7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5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D59B-FF86-49C0-B055-D3E851ED8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6" y="1702196"/>
            <a:ext cx="8693833" cy="272913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Demographics and Clinical Presentation of Sexual Difficulties in Youths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E8904-503D-47BA-8C6A-B53A3659B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7" y="4740809"/>
            <a:ext cx="8496886" cy="1391663"/>
          </a:xfrm>
        </p:spPr>
        <p:txBody>
          <a:bodyPr>
            <a:normAutofit fontScale="92500"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Dr </a:t>
            </a:r>
            <a:r>
              <a:rPr lang="en-IN" sz="2400" b="1" dirty="0" err="1">
                <a:solidFill>
                  <a:srgbClr val="C00000"/>
                </a:solidFill>
              </a:rPr>
              <a:t>Saumya</a:t>
            </a:r>
            <a:r>
              <a:rPr lang="en-IN" sz="2400" b="1" dirty="0">
                <a:solidFill>
                  <a:srgbClr val="C00000"/>
                </a:solidFill>
              </a:rPr>
              <a:t> Ranjan Mishra</a:t>
            </a:r>
          </a:p>
          <a:p>
            <a:r>
              <a:rPr lang="en-IN" sz="2400" b="1" dirty="0">
                <a:solidFill>
                  <a:srgbClr val="C00000"/>
                </a:solidFill>
              </a:rPr>
              <a:t>Executive Editor- Indian Journal of Health, Sexuality &amp; Culture</a:t>
            </a:r>
          </a:p>
          <a:p>
            <a:r>
              <a:rPr lang="en-IN" sz="2400" b="1" dirty="0">
                <a:solidFill>
                  <a:srgbClr val="C00000"/>
                </a:solidFill>
              </a:rPr>
              <a:t>Indian Institute of Sexology Bhubaneswar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7ED42-64D1-4BE8-90BE-89A29C71B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" y="303843"/>
            <a:ext cx="1592217" cy="15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13B39-2014-431D-B49B-4017B1073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99" y="267289"/>
            <a:ext cx="1592217" cy="15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D6CE-DB55-41EE-9CED-2E8260F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1" y="342308"/>
            <a:ext cx="4093699" cy="763905"/>
          </a:xfrm>
        </p:spPr>
        <p:txBody>
          <a:bodyPr/>
          <a:lstStyle/>
          <a:p>
            <a:r>
              <a:rPr lang="en-IN" b="1" dirty="0" err="1">
                <a:solidFill>
                  <a:srgbClr val="FF0000"/>
                </a:solidFill>
              </a:rPr>
              <a:t>Dhat</a:t>
            </a:r>
            <a:r>
              <a:rPr lang="en-IN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D417-86D3-4B13-8635-208AB966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294222"/>
            <a:ext cx="8736037" cy="5282418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Young, poor, rural and from family with conservative attitudes towards sex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Excessive loss of semen in sleep, with urine, 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masturbation, hetero/homosexual sex.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Excessive worry, depression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trouble sleeping,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thoughts of self harm-suicide 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Anger, irritability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Mental weakness-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trouble concentrating, poor memory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Bodily weakness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Aches and pain-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during sexual intercourse 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0DF06-6425-4CA4-8A78-89A0FA151C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4" y="275705"/>
            <a:ext cx="1055076" cy="101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1C889-48A7-4C71-AF3D-8FAD8803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3" y="239143"/>
            <a:ext cx="1153552" cy="1018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4F3B3-B77B-4807-9943-3DDB0669A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49" y="-1"/>
            <a:ext cx="28510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8066-B1EA-426C-83E9-54B142DA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6" y="722144"/>
            <a:ext cx="5500469" cy="98004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Female </a:t>
            </a:r>
            <a:r>
              <a:rPr lang="en-IN" b="1" dirty="0" err="1">
                <a:solidFill>
                  <a:srgbClr val="FF0000"/>
                </a:solidFill>
              </a:rPr>
              <a:t>Dhat</a:t>
            </a:r>
            <a:r>
              <a:rPr lang="en-IN" b="1" dirty="0">
                <a:solidFill>
                  <a:srgbClr val="FF0000"/>
                </a:solidFill>
              </a:rPr>
              <a:t>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4A11-6664-44DD-A9E6-C8FA859A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457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Vaginal discharge, generalized weakness, </a:t>
            </a:r>
            <a:r>
              <a:rPr lang="en-I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back ache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Less  educated rural women </a:t>
            </a: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ssible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causes- poor personal hygiene, lack of good nutrition, excess physical exhaustion, anxiety in sexual </a:t>
            </a:r>
            <a:r>
              <a:rPr lang="en-IN" sz="3200" b="1" dirty="0">
                <a:latin typeface="Calibri" panose="020F0502020204030204" pitchFamily="34" charset="0"/>
                <a:cs typeface="Calibri" panose="020F0502020204030204" pitchFamily="34" charset="0"/>
              </a:rPr>
              <a:t>activities 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 problem, domestic violence, coerced sexual activity  </a:t>
            </a: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64FC3-D8A4-4440-BF90-248C743E8D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0" y="331980"/>
            <a:ext cx="1055077" cy="98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D929B-18AC-48BB-88C8-E7D1A67B4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5" y="267281"/>
            <a:ext cx="1055077" cy="1044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D4326-069B-49D5-B91F-3439C8C24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5" y="4192414"/>
            <a:ext cx="3784211" cy="273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88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DE01-27EA-4FF3-9033-EFABA0EF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689" y="356376"/>
            <a:ext cx="3545060" cy="937846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Education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8E5A-B990-4226-9D1E-98E26A6D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0339"/>
            <a:ext cx="8596668" cy="4164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Dhat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syndrome is seen across all levels of educational background </a:t>
            </a: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3200" b="1" dirty="0">
                <a:latin typeface="Calibri" panose="020F0502020204030204" pitchFamily="34" charset="0"/>
                <a:cs typeface="Calibri" panose="020F0502020204030204" pitchFamily="34" charset="0"/>
              </a:rPr>
              <a:t>Duration of sexual act, sexual position </a:t>
            </a:r>
          </a:p>
          <a:p>
            <a:r>
              <a:rPr lang="en-IN" sz="3200" b="1" dirty="0">
                <a:latin typeface="Calibri" panose="020F0502020204030204" pitchFamily="34" charset="0"/>
                <a:cs typeface="Calibri" panose="020F0502020204030204" pitchFamily="34" charset="0"/>
              </a:rPr>
              <a:t>Amount and texture of semen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Abnormal shape and size of penis, testis, vagina, breast 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Virginity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6DC93-A8DD-483F-80AA-9DCE1F22C3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" y="289776"/>
            <a:ext cx="1142052" cy="100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07017-2395-4AE8-92BE-016C74B58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97" y="289776"/>
            <a:ext cx="1142052" cy="100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D297C-2447-4B9D-AC33-C2144D020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95" y="4363647"/>
            <a:ext cx="4764258" cy="26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56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02" y="609600"/>
            <a:ext cx="4178104" cy="1320800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To conclude</a:t>
            </a:r>
            <a:r>
              <a:rPr lang="en-IN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FB34-C541-43A9-868A-E5028D2A7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1" y="303838"/>
            <a:ext cx="1055077" cy="10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6AA25-1097-4B48-975E-6A84BD6FA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211013"/>
            <a:ext cx="1055077" cy="1088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E66E22-34B9-480B-89BF-F79087A93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4" y="1931782"/>
            <a:ext cx="2518117" cy="38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36" y="1645920"/>
            <a:ext cx="8482819" cy="2912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Sex is often attempted and not understood.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This also holds true for treatment of sexual difficulties.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Communication is the key. </a:t>
            </a:r>
          </a:p>
          <a:p>
            <a:pPr marL="457200" lvl="1" indent="0">
              <a:buNone/>
            </a:pP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7FF837-5219-4052-984C-96FD0808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168"/>
            <a:ext cx="12192000" cy="5105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4D2D51-9E15-49F8-8ACF-746B42FB478D}"/>
              </a:ext>
            </a:extLst>
          </p:cNvPr>
          <p:cNvSpPr/>
          <p:nvPr/>
        </p:nvSpPr>
        <p:spPr>
          <a:xfrm>
            <a:off x="1" y="-154983"/>
            <a:ext cx="12192000" cy="2185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092A6-800D-4C2E-A24D-7EFD24522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47" y="0"/>
            <a:ext cx="1716257" cy="1702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4034-3F23-4F65-814E-8687428F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30" y="120773"/>
            <a:ext cx="5740623" cy="1774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9600" dirty="0">
                <a:solidFill>
                  <a:srgbClr val="6B1542"/>
                </a:solidFill>
              </a:rPr>
              <a:t>Thanks</a:t>
            </a:r>
            <a:r>
              <a:rPr lang="en-IN" sz="9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58895-7FC9-481C-91F0-81457EDEAA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" y="50623"/>
            <a:ext cx="1716258" cy="165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8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852" y="609600"/>
            <a:ext cx="7642150" cy="1320800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Outlines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b="1" dirty="0">
                <a:solidFill>
                  <a:srgbClr val="002060"/>
                </a:solidFill>
              </a:rPr>
              <a:t>of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b="1" dirty="0">
                <a:solidFill>
                  <a:srgbClr val="002060"/>
                </a:solidFill>
              </a:rPr>
              <a:t>presentation</a:t>
            </a:r>
            <a:r>
              <a:rPr lang="en-IN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7447"/>
            <a:ext cx="9015306" cy="44939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b="1" dirty="0">
              <a:solidFill>
                <a:srgbClr val="FF0000"/>
              </a:solidFill>
            </a:endParaRP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Age </a:t>
            </a: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Gender</a:t>
            </a: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Marital status </a:t>
            </a: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Residential status </a:t>
            </a: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Sociocultural factors </a:t>
            </a:r>
          </a:p>
          <a:p>
            <a:pPr lvl="1"/>
            <a:r>
              <a:rPr lang="en-IN" sz="2800" b="1" dirty="0">
                <a:solidFill>
                  <a:srgbClr val="FF0000"/>
                </a:solidFill>
              </a:rPr>
              <a:t>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FB34-C541-43A9-868A-E5028D2A7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1" y="303838"/>
            <a:ext cx="1055077" cy="10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6AA25-1097-4B48-975E-6A84BD6FA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211013"/>
            <a:ext cx="1055077" cy="1088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56434-65FA-4B46-8A5C-69F65F67E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668" y="1519305"/>
            <a:ext cx="3942352" cy="41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9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EF70-BC03-466C-B522-A3E9AE6C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98" y="422031"/>
            <a:ext cx="4346917" cy="956603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Across ages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1871-5880-4925-B698-6E08476C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34908"/>
            <a:ext cx="9901573" cy="3404375"/>
          </a:xfrm>
        </p:spPr>
        <p:txBody>
          <a:bodyPr>
            <a:normAutofit lnSpcReduction="10000"/>
          </a:bodyPr>
          <a:lstStyle/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Congenital anomalies-phimosis</a:t>
            </a:r>
          </a:p>
          <a:p>
            <a:r>
              <a:rPr lang="fr-FR" sz="3000" b="1" dirty="0">
                <a:latin typeface="Calibri" panose="020F0502020204030204" pitchFamily="34" charset="0"/>
                <a:cs typeface="Calibri" panose="020F0502020204030204" pitchFamily="34" charset="0"/>
              </a:rPr>
              <a:t>Child sexual abuser-victim- 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re-enacts abuse, aggressive sexual behaviours, sexual addictions- sexual fear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Gender identity disorder- frustrations and anxiety during ‘Coming out’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Puberty related concerns- late menarche, menstruation difficulties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15E36-8133-4EC2-BEFF-54990C4076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275707"/>
            <a:ext cx="1055077" cy="99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8B4C8-AA61-4599-9290-E20957EF3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71" y="253219"/>
            <a:ext cx="1162966" cy="1012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40133-FC8C-4A0B-B05E-D5CBA1E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4951827"/>
            <a:ext cx="7230799" cy="17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EF70-BC03-466C-B522-A3E9AE6C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98" y="422031"/>
            <a:ext cx="4346917" cy="956603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Across ages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1871-5880-4925-B698-6E08476C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1766"/>
            <a:ext cx="9409202" cy="3068144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Early and successive pregnancies, abortion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Vaginal dryness-menopause 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000" b="1" dirty="0">
                <a:latin typeface="Calibri" panose="020F0502020204030204" pitchFamily="34" charset="0"/>
                <a:cs typeface="Calibri" panose="020F0502020204030204" pitchFamily="34" charset="0"/>
              </a:rPr>
              <a:t>Fatigue &amp;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erectile dysfunction - diabetes mellitus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Prolonged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refractory 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15E36-8133-4EC2-BEFF-54990C4076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275707"/>
            <a:ext cx="1055077" cy="9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8B4C8-AA61-4599-9290-E20957EF3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60" y="253220"/>
            <a:ext cx="1055077" cy="979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40133-FC8C-4A0B-B05E-D5CBA1E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5036234"/>
            <a:ext cx="7132326" cy="16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517F-F742-4EFA-855C-90772068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55" y="609600"/>
            <a:ext cx="5416062" cy="13208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Male Vs Female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6136-EE5D-4F10-8455-260371FA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anxiety  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Erectile dysfunction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Premature ejaculation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Nocturnal emission, masturbation 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Impaired ejaculation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Excessive sexual preoccupation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24039-59C8-4AE7-B20A-A3BDFFFE2B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9" y="275708"/>
            <a:ext cx="1156118" cy="104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0A77E-2F6C-426B-B249-E7E6026C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00" y="253213"/>
            <a:ext cx="1156118" cy="10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F3A6B-A533-4E22-86B9-CFAC56A55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320">
            <a:off x="8998016" y="1354663"/>
            <a:ext cx="2926966" cy="2499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024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BDFD-2457-4F94-A48A-7C20AD2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16" y="609600"/>
            <a:ext cx="5181599" cy="895643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Male </a:t>
            </a:r>
            <a:r>
              <a:rPr lang="en-IN" b="1">
                <a:solidFill>
                  <a:srgbClr val="FF0000"/>
                </a:solidFill>
              </a:rPr>
              <a:t>Vs Female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AFC8-FFEA-417C-9734-BF9F8B42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37957"/>
            <a:ext cx="9170051" cy="5386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Vaginismus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Dyspareunia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Lack of sexual desire- pregnancy, parturition, breastfeeding-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frigidity-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taboo 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Infertility- peaks between 20-24 years of age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Menopause-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hot flashes, mood disturbances, headaches and sleep disturbances </a:t>
            </a:r>
          </a:p>
          <a:p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Non-specific somatic symptoms-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headache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Less total satisfaction-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orgasm+commitment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Difficulty in adjustment with partner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582DE-B4CA-471E-AC1A-4E8B03C026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9" y="233508"/>
            <a:ext cx="1055077" cy="10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DEA26-9A34-4FE1-B167-FA38F3E5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7" y="253214"/>
            <a:ext cx="1055077" cy="984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976FB-2620-49A4-B32E-75FC181CD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320">
            <a:off x="8901925" y="1185480"/>
            <a:ext cx="3025226" cy="2499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473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774A-CB1A-49E3-A26E-92033967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065" y="379828"/>
            <a:ext cx="4895557" cy="1041009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Married vs Unmarried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288A-900F-4FF8-B98A-3F744A26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0837"/>
            <a:ext cx="9352932" cy="4754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Erectile problems -premature ejaculation vs nocturnal emission- passing semen in urine- masturbation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Altered sexual preferences</a:t>
            </a:r>
          </a:p>
          <a:p>
            <a:pPr>
              <a:lnSpc>
                <a:spcPct val="90000"/>
              </a:lnSpc>
            </a:pP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Spousal abuse vs rejection of potential sexual partner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E1F36-86A3-45A0-8BC6-01B1114EEB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3" y="247576"/>
            <a:ext cx="1055077" cy="89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D902F-75FE-490D-A035-73FD61382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281353"/>
            <a:ext cx="1153556" cy="984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9891E8-F402-433B-B674-56CB01B5B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093703"/>
            <a:ext cx="8283787" cy="2693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13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B4CD-8AD9-42B6-819B-A25FAC21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132" y="478303"/>
            <a:ext cx="4670474" cy="858130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Rural vs Urban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A471-EB93-4928-AAD9-C0F587A9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383"/>
            <a:ext cx="7524131" cy="42329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Dhat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syndrome- rural </a:t>
            </a: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</a:p>
          <a:p>
            <a:pPr>
              <a:lnSpc>
                <a:spcPct val="90000"/>
              </a:lnSpc>
            </a:pPr>
            <a:r>
              <a:rPr lang="en-IN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Internet sex addiction-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(a) cyber-sexual addiction (compulsive use of websites for cyber-porn)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(b) cyber-relationship addiction (over-involvement in online relationships) 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72F9B-06A3-4F95-938E-C9098C77B4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3" y="261639"/>
            <a:ext cx="1184255" cy="107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AFA20-C73D-408C-8F02-ED88093AB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21" y="50618"/>
            <a:ext cx="1184255" cy="107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B264F-2E44-442F-BD5B-92ED66E5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1225280"/>
            <a:ext cx="3601330" cy="4232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970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773F-6324-4874-A4B5-4C170A17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3" y="422031"/>
            <a:ext cx="5486401" cy="92846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Sociocultural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823E-2AE0-40AD-8DC8-ED08C0CD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0498"/>
            <a:ext cx="9038753" cy="4690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Ascetic syndrome-morality- psychosocial withdrawal, severe sexual abstinence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Women are seen as temptresses and suckers of vital energy - anxiety</a:t>
            </a:r>
            <a:endParaRPr lang="en-I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Koro syndrome - penis is retracting into abdomen 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67B8C-BBFE-4486-8CFC-7DC189CD36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2" y="289779"/>
            <a:ext cx="1198326" cy="92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9814F-3926-4594-BC93-87DCCE25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13" y="253212"/>
            <a:ext cx="1198326" cy="965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42D7B9-BA2A-490D-B058-32F7188A9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0" y="3052686"/>
            <a:ext cx="3174609" cy="3791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98021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1266</TotalTime>
  <Words>450</Words>
  <Application>Microsoft Office PowerPoint</Application>
  <PresentationFormat>Widescreen</PresentationFormat>
  <Paragraphs>98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Demographics and Clinical Presentation of Sexual Difficulties in Youths</vt:lpstr>
      <vt:lpstr>Outlines of presentation </vt:lpstr>
      <vt:lpstr>Across ages </vt:lpstr>
      <vt:lpstr>Across ages </vt:lpstr>
      <vt:lpstr>Male Vs Female </vt:lpstr>
      <vt:lpstr>Male Vs Female</vt:lpstr>
      <vt:lpstr>Married vs Unmarried </vt:lpstr>
      <vt:lpstr>Rural vs Urban </vt:lpstr>
      <vt:lpstr>Sociocultural factors </vt:lpstr>
      <vt:lpstr>Dhat Syndrome</vt:lpstr>
      <vt:lpstr>Female Dhat Syndrome </vt:lpstr>
      <vt:lpstr>Education </vt:lpstr>
      <vt:lpstr>To conclude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Harsavardhan Nayak</dc:creator>
  <cp:lastModifiedBy>Harsavardhan Nayak</cp:lastModifiedBy>
  <cp:revision>134</cp:revision>
  <dcterms:created xsi:type="dcterms:W3CDTF">2019-11-03T11:08:52Z</dcterms:created>
  <dcterms:modified xsi:type="dcterms:W3CDTF">2019-11-30T04:44:24Z</dcterms:modified>
</cp:coreProperties>
</file>